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7" r:id="rId2"/>
    <p:sldId id="258" r:id="rId3"/>
    <p:sldId id="256" r:id="rId4"/>
    <p:sldId id="276" r:id="rId5"/>
    <p:sldId id="277" r:id="rId6"/>
    <p:sldId id="260" r:id="rId7"/>
    <p:sldId id="262" r:id="rId8"/>
    <p:sldId id="261" r:id="rId9"/>
    <p:sldId id="263" r:id="rId10"/>
    <p:sldId id="269" r:id="rId11"/>
    <p:sldId id="271" r:id="rId12"/>
    <p:sldId id="270" r:id="rId13"/>
    <p:sldId id="279" r:id="rId14"/>
    <p:sldId id="272" r:id="rId15"/>
    <p:sldId id="273" r:id="rId16"/>
    <p:sldId id="278" r:id="rId17"/>
    <p:sldId id="280" r:id="rId18"/>
    <p:sldId id="274" r:id="rId19"/>
    <p:sldId id="264" r:id="rId20"/>
    <p:sldId id="265" r:id="rId21"/>
    <p:sldId id="266" r:id="rId22"/>
    <p:sldId id="267" r:id="rId23"/>
    <p:sldId id="275" r:id="rId24"/>
    <p:sldId id="26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6" d="100"/>
          <a:sy n="96" d="100"/>
        </p:scale>
        <p:origin x="-420" y="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705BB-9BE2-4B45-8A9A-2411E9922E33}" type="datetimeFigureOut">
              <a:rPr lang="ru-RU" smtClean="0"/>
              <a:t>15.02.2019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FE7F7-8DD7-4222-A8A8-0FDB1268776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E7F7-8DD7-4222-A8A8-0FDB12687765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263B1494-5787-49E7-893C-A37A7D3D84F5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EC51AA-3275-4658-BBDB-72930E3E5E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1494-5787-49E7-893C-A37A7D3D84F5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4EC51AA-3275-4658-BBDB-72930E3E5E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1494-5787-49E7-893C-A37A7D3D84F5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4EC51AA-3275-4658-BBDB-72930E3E5E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63B1494-5787-49E7-893C-A37A7D3D84F5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4EC51AA-3275-4658-BBDB-72930E3E5E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63B1494-5787-49E7-893C-A37A7D3D84F5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4EC51AA-3275-4658-BBDB-72930E3E5E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1494-5787-49E7-893C-A37A7D3D84F5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4EC51AA-3275-4658-BBDB-72930E3E5E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1494-5787-49E7-893C-A37A7D3D84F5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EC51AA-3275-4658-BBDB-72930E3E5E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1494-5787-49E7-893C-A37A7D3D84F5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4EC51AA-3275-4658-BBDB-72930E3E5E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63B1494-5787-49E7-893C-A37A7D3D84F5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4EC51AA-3275-4658-BBDB-72930E3E5E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1494-5787-49E7-893C-A37A7D3D84F5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C51AA-3275-4658-BBDB-72930E3E5E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63B1494-5787-49E7-893C-A37A7D3D84F5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4EC51AA-3275-4658-BBDB-72930E3E5E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63B1494-5787-49E7-893C-A37A7D3D84F5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4EC51AA-3275-4658-BBDB-72930E3E5E1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428604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/>
              <a:t>В гимназии работает 42 бесплатных кружка</a:t>
            </a:r>
            <a:r>
              <a:rPr lang="ru-RU" sz="3100" dirty="0" smtClean="0"/>
              <a:t>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10" y="1571588"/>
            <a:ext cx="8153400" cy="5286412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2400" dirty="0" smtClean="0"/>
              <a:t>Киностудия «Кадр»: ребята получили </a:t>
            </a:r>
            <a:r>
              <a:rPr lang="ru-RU" sz="2400" b="1" dirty="0" smtClean="0"/>
              <a:t>2 приза детского фонда ООН</a:t>
            </a:r>
            <a:r>
              <a:rPr lang="ru-RU" sz="2400" dirty="0" smtClean="0"/>
              <a:t> (ЮНИСЕФ) на международном фестивале фильмов о правах человека «Сталкер»: 1. «О правах беженцев», 2. «О правах ребенка»;</a:t>
            </a:r>
          </a:p>
          <a:p>
            <a:pPr lvl="0"/>
            <a:r>
              <a:rPr lang="ru-RU" sz="2400" dirty="0" smtClean="0"/>
              <a:t>Музей истории гимназии «МИГ»;</a:t>
            </a:r>
          </a:p>
          <a:p>
            <a:pPr lvl="0"/>
            <a:r>
              <a:rPr lang="ru-RU" sz="2400" dirty="0" smtClean="0"/>
              <a:t>Школьный перс-центр «ШТОРМ»;</a:t>
            </a:r>
          </a:p>
          <a:p>
            <a:pPr lvl="0"/>
            <a:r>
              <a:rPr lang="ru-RU" sz="2400" dirty="0" smtClean="0"/>
              <a:t>Клуб интернациональной дружбы «Глобус» (в 2017 году отметил свое 60-летие)</a:t>
            </a:r>
          </a:p>
          <a:p>
            <a:pPr lvl="0"/>
            <a:r>
              <a:rPr lang="ru-RU" sz="2400" dirty="0" smtClean="0"/>
              <a:t>Школьная экономическая компания «</a:t>
            </a:r>
            <a:r>
              <a:rPr lang="ru-RU" sz="2400" dirty="0" err="1" smtClean="0"/>
              <a:t>МиДЭНС</a:t>
            </a:r>
            <a:r>
              <a:rPr lang="ru-RU" sz="2400" dirty="0" smtClean="0"/>
              <a:t>».</a:t>
            </a:r>
          </a:p>
          <a:p>
            <a:r>
              <a:rPr lang="ru-RU" sz="2400" dirty="0" smtClean="0"/>
              <a:t>Театр «Пёстрый мир» (ежегодный победитель городских творческих конкурсов)</a:t>
            </a:r>
          </a:p>
          <a:p>
            <a:r>
              <a:rPr lang="ru-RU" sz="2400" dirty="0" smtClean="0"/>
              <a:t>Хор «Вдохновение» и «Веснушки»</a:t>
            </a:r>
          </a:p>
          <a:p>
            <a:r>
              <a:rPr lang="ru-RU" sz="2400" dirty="0" smtClean="0"/>
              <a:t>Школа «Лидер»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Гимназисты вовлечены в проекты: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00634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b="1" i="1" dirty="0" smtClean="0"/>
              <a:t>«Вместе в будущее»</a:t>
            </a:r>
            <a:r>
              <a:rPr lang="ru-RU" dirty="0" smtClean="0"/>
              <a:t> - с лицеем им. Т. Фазелло (Сицилия, Италия), Цзинаньской школой иностранных языков (КНР), школой Торнтон-Донован (США), гимназией № 122 г. Казани, многопрофильной гимназией №5 «</a:t>
            </a:r>
            <a:r>
              <a:rPr lang="ru-RU" dirty="0" err="1" smtClean="0"/>
              <a:t>Тандау</a:t>
            </a:r>
            <a:r>
              <a:rPr lang="ru-RU" dirty="0" smtClean="0"/>
              <a:t>» г. Кокшетау, Казахстан;</a:t>
            </a:r>
          </a:p>
          <a:p>
            <a:pPr lvl="0"/>
            <a:r>
              <a:rPr lang="ru-RU" b="1" i="1" dirty="0" smtClean="0"/>
              <a:t>«Восток – Восток, Восток – Запад» </a:t>
            </a:r>
            <a:r>
              <a:rPr lang="ru-RU" dirty="0" smtClean="0"/>
              <a:t>с лицеем им. Т. Фазелло (Сицилия, Италия), Цзинаньской школой иностранных языков (КНР), школой Торнтон-Донован (США), гимназией № 122 г. Казани, многопрофильной гимназии №5 «</a:t>
            </a:r>
            <a:r>
              <a:rPr lang="ru-RU" dirty="0" err="1" smtClean="0"/>
              <a:t>Тандау</a:t>
            </a:r>
            <a:r>
              <a:rPr lang="ru-RU" dirty="0" smtClean="0"/>
              <a:t>» г. Кокшетау, Казахстан;</a:t>
            </a:r>
          </a:p>
          <a:p>
            <a:pPr lvl="0"/>
            <a:r>
              <a:rPr lang="ru-RU" b="1" i="1" dirty="0" smtClean="0"/>
              <a:t>«Волга – Хуанхэ»</a:t>
            </a:r>
            <a:r>
              <a:rPr lang="ru-RU" dirty="0" smtClean="0"/>
              <a:t> с Цзинаньской школой иностранных языков (КНР);</a:t>
            </a:r>
          </a:p>
          <a:p>
            <a:pPr lvl="0"/>
            <a:r>
              <a:rPr lang="ru-RU" dirty="0" smtClean="0"/>
              <a:t>«Судьба семьи в судьбе страны»;</a:t>
            </a:r>
          </a:p>
          <a:p>
            <a:pPr lvl="0"/>
            <a:r>
              <a:rPr lang="ru-RU" dirty="0" smtClean="0"/>
              <a:t>«Книга года гимназии «Мы».</a:t>
            </a:r>
          </a:p>
          <a:p>
            <a:pPr lvl="0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928803"/>
            <a:ext cx="7772400" cy="1671648"/>
          </a:xfrm>
        </p:spPr>
        <p:txBody>
          <a:bodyPr/>
          <a:lstStyle/>
          <a:p>
            <a:r>
              <a:rPr lang="ru-RU" b="1" dirty="0" smtClean="0"/>
              <a:t>Школьная республика</a:t>
            </a:r>
            <a:br>
              <a:rPr lang="ru-RU" b="1" dirty="0" smtClean="0"/>
            </a:br>
            <a:r>
              <a:rPr lang="ru-RU" b="1" dirty="0" smtClean="0"/>
              <a:t>«Планета имени Меня»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1214422"/>
            <a:ext cx="7486680" cy="17526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Модель ученического самоуправления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858280" cy="16430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i="1" u="sng" dirty="0" smtClean="0">
                <a:latin typeface="Monotype Corsiva" pitchFamily="66" charset="0"/>
              </a:rPr>
              <a:t>Если    в    школе    работает самоуправление, </a:t>
            </a:r>
            <a:r>
              <a:rPr lang="ru-RU" sz="4000" b="1" dirty="0" smtClean="0">
                <a:latin typeface="Monotype Corsiva" pitchFamily="66" charset="0"/>
              </a:rPr>
              <a:t/>
            </a:r>
            <a:br>
              <a:rPr lang="ru-RU" sz="4000" b="1" dirty="0" smtClean="0">
                <a:latin typeface="Monotype Corsiva" pitchFamily="66" charset="0"/>
              </a:rPr>
            </a:br>
            <a:r>
              <a:rPr lang="ru-RU" sz="4000" b="1" i="1" u="sng" dirty="0" smtClean="0">
                <a:latin typeface="Monotype Corsiva" pitchFamily="66" charset="0"/>
              </a:rPr>
              <a:t>то   можно    увидеть…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8686800" cy="4525963"/>
          </a:xfrm>
        </p:spPr>
        <p:txBody>
          <a:bodyPr>
            <a:normAutofit fontScale="92500"/>
          </a:bodyPr>
          <a:lstStyle/>
          <a:p>
            <a:pPr lvl="0">
              <a:buFont typeface="Wingdings" pitchFamily="2" charset="2"/>
              <a:buChar char="Ø"/>
            </a:pPr>
            <a:r>
              <a:rPr lang="ru-RU" dirty="0" smtClean="0">
                <a:latin typeface="Monotype Corsiva" pitchFamily="66" charset="0"/>
              </a:rPr>
              <a:t>Упорядоченность жизнедеятельности школьного коллектива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>
                <a:latin typeface="Monotype Corsiva" pitchFamily="66" charset="0"/>
              </a:rPr>
              <a:t>Творческое содружество взрослых и детей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>
                <a:latin typeface="Monotype Corsiva" pitchFamily="66" charset="0"/>
              </a:rPr>
              <a:t>Эмоциональность, духовность, сопричастность в школьной жизни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>
                <a:latin typeface="Monotype Corsiva" pitchFamily="66" charset="0"/>
              </a:rPr>
              <a:t>Комфортность пребывания в стенах школы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>
                <a:latin typeface="Monotype Corsiva" pitchFamily="66" charset="0"/>
              </a:rPr>
              <a:t>Возвышение нравственных начал в коллективе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>
                <a:latin typeface="Monotype Corsiva" pitchFamily="66" charset="0"/>
              </a:rPr>
              <a:t>Развитие организаторских навыков подростков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>
                <a:latin typeface="Monotype Corsiva" pitchFamily="66" charset="0"/>
              </a:rPr>
              <a:t>Самостоятельность учащихся в реализации программ деятельности школьного коллектива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0"/>
            <a:ext cx="8848756" cy="664371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b="1" i="1" u="sng" dirty="0" smtClean="0">
                <a:latin typeface="Monotype Corsiva" pitchFamily="66" charset="0"/>
              </a:rPr>
              <a:t>Цель:</a:t>
            </a:r>
            <a:r>
              <a:rPr lang="ru-RU" sz="2000" b="1" dirty="0" smtClean="0">
                <a:latin typeface="Monotype Corsiva" pitchFamily="66" charset="0"/>
              </a:rPr>
              <a:t> </a:t>
            </a: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      Создание условий для самопознания, самоопределения и самовыражения детей и подростков; обеспечение отношений сотрудничества между учителями и учащимися; расширение форм досуговой, социально-значимой деятельности учащихся</a:t>
            </a:r>
          </a:p>
          <a:p>
            <a:pPr algn="ctr">
              <a:buNone/>
            </a:pPr>
            <a:r>
              <a:rPr lang="ru-RU" sz="2000" b="1" i="1" u="sng" dirty="0" smtClean="0">
                <a:latin typeface="Monotype Corsiva" pitchFamily="66" charset="0"/>
              </a:rPr>
              <a:t>Задачи: </a:t>
            </a:r>
            <a:endParaRPr lang="ru-RU" sz="2000" b="1" i="1" dirty="0" smtClean="0">
              <a:latin typeface="Monotype Corsiva" pitchFamily="66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000" dirty="0" smtClean="0">
                <a:latin typeface="Monotype Corsiva" pitchFamily="66" charset="0"/>
              </a:rPr>
              <a:t>Развитие творческих способностей и повышение активности школьников в учении, труде, общественной работе;</a:t>
            </a:r>
          </a:p>
          <a:p>
            <a:pPr lvl="0">
              <a:buFont typeface="Wingdings" pitchFamily="2" charset="2"/>
              <a:buChar char="Ø"/>
            </a:pPr>
            <a:r>
              <a:rPr lang="ru-RU" sz="2000" dirty="0" smtClean="0">
                <a:latin typeface="Monotype Corsiva" pitchFamily="66" charset="0"/>
              </a:rPr>
              <a:t>Сплочение школьного коллектива;</a:t>
            </a:r>
          </a:p>
          <a:p>
            <a:pPr lvl="0">
              <a:buFont typeface="Wingdings" pitchFamily="2" charset="2"/>
              <a:buChar char="Ø"/>
            </a:pPr>
            <a:r>
              <a:rPr lang="ru-RU" sz="2000" dirty="0" smtClean="0">
                <a:latin typeface="Monotype Corsiva" pitchFamily="66" charset="0"/>
              </a:rPr>
              <a:t>Создание условий, способствующих гармонизации межличностных отношений;</a:t>
            </a:r>
          </a:p>
          <a:p>
            <a:pPr lvl="0">
              <a:buFont typeface="Wingdings" pitchFamily="2" charset="2"/>
              <a:buChar char="Ø"/>
            </a:pPr>
            <a:r>
              <a:rPr lang="ru-RU" sz="2000" dirty="0" smtClean="0">
                <a:latin typeface="Monotype Corsiva" pitchFamily="66" charset="0"/>
              </a:rPr>
              <a:t>Активное включение детей в творческие дела, требующие коллективной деятельности</a:t>
            </a:r>
          </a:p>
          <a:p>
            <a:pPr algn="ctr">
              <a:buNone/>
            </a:pPr>
            <a:r>
              <a:rPr lang="ru-RU" sz="2000" b="1" i="1" u="sng" dirty="0" smtClean="0">
                <a:latin typeface="Monotype Corsiva" pitchFamily="66" charset="0"/>
              </a:rPr>
              <a:t>Ожидаемые результаты:</a:t>
            </a:r>
            <a:endParaRPr lang="ru-RU" sz="2000" b="1" dirty="0" smtClean="0">
              <a:latin typeface="Monotype Corsiva" pitchFamily="66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Monotype Corsiva" pitchFamily="66" charset="0"/>
              </a:rPr>
              <a:t>Вовлечение учащихся в творческую, трудовую, ценностно-ориентированную социальную деятельность; самореализация учащихся в соответствии со своими потребностями и интересами.</a:t>
            </a:r>
          </a:p>
          <a:p>
            <a:endParaRPr lang="ru-RU" sz="20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хема самоуправления.jpg"/>
          <p:cNvPicPr>
            <a:picLocks noChangeAspect="1"/>
          </p:cNvPicPr>
          <p:nvPr/>
        </p:nvPicPr>
        <p:blipFill>
          <a:blip r:embed="rId2"/>
          <a:srcRect b="47487"/>
          <a:stretch>
            <a:fillRect/>
          </a:stretch>
        </p:blipFill>
        <p:spPr>
          <a:xfrm>
            <a:off x="0" y="0"/>
            <a:ext cx="9144000" cy="5072074"/>
          </a:xfrm>
          <a:prstGeom prst="rect">
            <a:avLst/>
          </a:prstGeom>
        </p:spPr>
      </p:pic>
      <p:sp>
        <p:nvSpPr>
          <p:cNvPr id="5" name="Стрелка вниз 4"/>
          <p:cNvSpPr/>
          <p:nvPr/>
        </p:nvSpPr>
        <p:spPr>
          <a:xfrm>
            <a:off x="3786182" y="4857760"/>
            <a:ext cx="1282446" cy="1719072"/>
          </a:xfrm>
          <a:prstGeom prst="downArrow">
            <a:avLst/>
          </a:pr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85728"/>
            <a:ext cx="9144000" cy="85725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ОКРУГА</a:t>
            </a:r>
            <a:endParaRPr lang="ru-RU" sz="28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857232"/>
            <a:ext cx="3286148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Округ «Солнечный»</a:t>
            </a:r>
            <a:br>
              <a:rPr lang="ru-RU" dirty="0" smtClean="0"/>
            </a:br>
            <a:r>
              <a:rPr lang="ru-RU" dirty="0" smtClean="0"/>
              <a:t>(1-4 классы)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86050" y="857232"/>
            <a:ext cx="3786214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Округ «Шторм»</a:t>
            </a:r>
            <a:br>
              <a:rPr lang="ru-RU" dirty="0" smtClean="0"/>
            </a:br>
            <a:r>
              <a:rPr lang="ru-RU" dirty="0" smtClean="0"/>
              <a:t>(5-8 классы)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857852" y="857232"/>
            <a:ext cx="3286148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Округ «Союз горячих сердец»</a:t>
            </a:r>
            <a:br>
              <a:rPr lang="ru-RU" dirty="0" smtClean="0"/>
            </a:br>
            <a:r>
              <a:rPr lang="ru-RU" dirty="0" smtClean="0"/>
              <a:t>(9-11 классы)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571736" y="2071678"/>
            <a:ext cx="4143404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Советы округов</a:t>
            </a:r>
            <a:endParaRPr lang="ru-RU" sz="2400" b="1" dirty="0">
              <a:solidFill>
                <a:schemeClr val="tx1"/>
              </a:solidFill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>
            <a:off x="4608513" y="3035297"/>
            <a:ext cx="35719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>
            <a:off x="4608513" y="1892289"/>
            <a:ext cx="35719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1000100" y="3214686"/>
            <a:ext cx="7786742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tx1"/>
                </a:solidFill>
              </a:rPr>
              <a:t>Классное собрание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chemeClr val="tx1"/>
                </a:solidFill>
              </a:rPr>
              <a:t>Мэрия (Совет класса)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071538" y="4214818"/>
            <a:ext cx="2357454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Отдел экологии и труда</a:t>
            </a:r>
            <a:endParaRPr lang="ru-RU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5429256" y="4214818"/>
            <a:ext cx="2357454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Отдел физкультуры и спорта</a:t>
            </a:r>
            <a:endParaRPr lang="ru-RU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6357950" y="5072074"/>
            <a:ext cx="2357454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Пресс-центр</a:t>
            </a:r>
            <a:endParaRPr lang="ru-RU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6357950" y="5929330"/>
            <a:ext cx="2357454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Отдел дисциплины и порядка</a:t>
            </a:r>
            <a:endParaRPr lang="ru-RU" b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357158" y="5143512"/>
            <a:ext cx="2357454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Отдел культуры</a:t>
            </a:r>
            <a:endParaRPr lang="ru-RU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28596" y="6000768"/>
            <a:ext cx="2357454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Отдел науки и образования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Содержимое 10" descr="планета имени меня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0" y="1571611"/>
            <a:ext cx="8929718" cy="5242015"/>
          </a:xfrm>
        </p:spPr>
      </p:pic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СОЦИАЛЬНОЕ ПАРТНЕРСТВО</a:t>
            </a:r>
            <a:endParaRPr lang="ru-RU" b="1" dirty="0"/>
          </a:p>
        </p:txBody>
      </p:sp>
      <p:pic>
        <p:nvPicPr>
          <p:cNvPr id="4" name="Содержимое 3" descr="партнерство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3070" t="2895" r="19879" b="4943"/>
          <a:stretch>
            <a:fillRect/>
          </a:stretch>
        </p:blipFill>
        <p:spPr>
          <a:xfrm rot="16200000">
            <a:off x="2031210" y="-31002"/>
            <a:ext cx="5137576" cy="8199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Совет старшеклассников «Союз горячих сердец»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2214553"/>
            <a:ext cx="3886200" cy="3947013"/>
          </a:xfrm>
        </p:spPr>
        <p:txBody>
          <a:bodyPr/>
          <a:lstStyle/>
          <a:p>
            <a:r>
              <a:rPr lang="ru-RU" dirty="0" smtClean="0"/>
              <a:t>Президент гимназии </a:t>
            </a:r>
            <a:br>
              <a:rPr lang="ru-RU" dirty="0" smtClean="0"/>
            </a:br>
            <a:r>
              <a:rPr lang="ru-RU" dirty="0" smtClean="0"/>
              <a:t>Дмитрий Язов ученик 10 «Б» класса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643050"/>
            <a:ext cx="3886200" cy="2980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 l="20559" t="24788" r="16874" b="6885"/>
          <a:stretch>
            <a:fillRect/>
          </a:stretch>
        </p:blipFill>
        <p:spPr bwMode="auto">
          <a:xfrm>
            <a:off x="0" y="0"/>
            <a:ext cx="4572000" cy="414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4wfpQEki3BU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72000" y="0"/>
            <a:ext cx="4572000" cy="3357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eNM9gT6Ypso.jpg"/>
          <p:cNvPicPr/>
          <p:nvPr/>
        </p:nvPicPr>
        <p:blipFill>
          <a:blip r:embed="rId5"/>
          <a:srcRect t="26923"/>
          <a:stretch>
            <a:fillRect/>
          </a:stretch>
        </p:blipFill>
        <p:spPr>
          <a:xfrm>
            <a:off x="4418923" y="3286124"/>
            <a:ext cx="4725077" cy="2890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5JPwq84fIFc.jpg"/>
          <p:cNvPicPr/>
          <p:nvPr/>
        </p:nvPicPr>
        <p:blipFill>
          <a:blip r:embed="rId6" cstate="print"/>
          <a:srcRect t="18046" r="6199"/>
          <a:stretch>
            <a:fillRect/>
          </a:stretch>
        </p:blipFill>
        <p:spPr>
          <a:xfrm>
            <a:off x="214282" y="4071942"/>
            <a:ext cx="4143404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928926" y="857232"/>
            <a:ext cx="1285884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2227" t="28125" r="29101" b="10000"/>
          <a:stretch>
            <a:fillRect/>
          </a:stretch>
        </p:blipFill>
        <p:spPr bwMode="auto">
          <a:xfrm>
            <a:off x="4429092" y="285728"/>
            <a:ext cx="4714908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 l="26518" t="24788" r="21840" b="6885"/>
          <a:stretch>
            <a:fillRect/>
          </a:stretch>
        </p:blipFill>
        <p:spPr bwMode="auto">
          <a:xfrm>
            <a:off x="0" y="0"/>
            <a:ext cx="4429123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5 октября – </a:t>
            </a:r>
            <a:r>
              <a:rPr lang="ru-RU" dirty="0" smtClean="0"/>
              <a:t>день самоуправления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 descr="D:\Бобик\Воспитательная работа\Фотографии\18-19\день учителя\1mwzmhSYkt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4722795" cy="3150104"/>
          </a:xfrm>
          <a:prstGeom prst="rect">
            <a:avLst/>
          </a:prstGeom>
          <a:noFill/>
        </p:spPr>
      </p:pic>
      <p:pic>
        <p:nvPicPr>
          <p:cNvPr id="17411" name="Picture 3" descr="D:\Бобик\Воспитательная работа\Фотографии\18-19\день учителя\KHilTeAWJe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1071546"/>
            <a:ext cx="4857752" cy="3240120"/>
          </a:xfrm>
          <a:prstGeom prst="rect">
            <a:avLst/>
          </a:prstGeom>
          <a:noFill/>
        </p:spPr>
      </p:pic>
      <p:pic>
        <p:nvPicPr>
          <p:cNvPr id="17412" name="Picture 4" descr="D:\Бобик\Воспитательная работа\Фотографии\18-19\день учителя\e3fjsV2pf2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40832"/>
            <a:ext cx="4527520" cy="3017168"/>
          </a:xfrm>
          <a:prstGeom prst="rect">
            <a:avLst/>
          </a:prstGeom>
          <a:noFill/>
        </p:spPr>
      </p:pic>
      <p:pic>
        <p:nvPicPr>
          <p:cNvPr id="17413" name="Picture 5" descr="D:\Бобик\Воспитательная работа\Фотографии\18-19\день учителя\lD2RKBOvnt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54" y="3668349"/>
            <a:ext cx="4786346" cy="3189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ЗОЛОТОЙ БАЛ ДЛЯ СТАРШЕКЛАССНИКОВ</a:t>
            </a:r>
            <a:endParaRPr lang="ru-RU" b="1" dirty="0"/>
          </a:p>
        </p:txBody>
      </p:sp>
      <p:pic>
        <p:nvPicPr>
          <p:cNvPr id="4" name="Содержимое 3" descr="-CSsMSbKu9U.jpg"/>
          <p:cNvPicPr>
            <a:picLocks noGrp="1"/>
          </p:cNvPicPr>
          <p:nvPr>
            <p:ph sz="quarter" idx="1"/>
          </p:nvPr>
        </p:nvPicPr>
        <p:blipFill>
          <a:blip r:embed="rId2"/>
          <a:srcRect l="2160" r="1728" b="16998"/>
          <a:stretch>
            <a:fillRect/>
          </a:stretch>
        </p:blipFill>
        <p:spPr>
          <a:xfrm>
            <a:off x="766660" y="1600200"/>
            <a:ext cx="7845630" cy="4495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АКЦИЯ БЕССМЕРТНЫЙ ПОЛК</a:t>
            </a:r>
            <a:endParaRPr lang="ru-RU" dirty="0"/>
          </a:p>
        </p:txBody>
      </p:sp>
      <p:pic>
        <p:nvPicPr>
          <p:cNvPr id="4" name="Содержимое 3" descr="IMG_1049.JPG"/>
          <p:cNvPicPr>
            <a:picLocks noGrp="1"/>
          </p:cNvPicPr>
          <p:nvPr>
            <p:ph sz="quarter" idx="1"/>
          </p:nvPr>
        </p:nvPicPr>
        <p:blipFill>
          <a:blip r:embed="rId2"/>
          <a:srcRect l="9375" t="10714"/>
          <a:stretch>
            <a:fillRect/>
          </a:stretch>
        </p:blipFill>
        <p:spPr>
          <a:xfrm>
            <a:off x="1571604" y="1714488"/>
            <a:ext cx="5524500" cy="408215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1 место в </a:t>
            </a:r>
            <a:r>
              <a:rPr lang="en-US" sz="2800" b="1" dirty="0" smtClean="0"/>
              <a:t>I</a:t>
            </a:r>
            <a:r>
              <a:rPr lang="ru-RU" sz="2800" b="1" dirty="0" smtClean="0"/>
              <a:t> городском смотре-конкурсе паспортизированных музеев образовательных учреждений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Documents and Settings\Администратор\Рабочий стол\EIBP_TePr4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1571612"/>
            <a:ext cx="6000792" cy="44970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Выставки в Музее</a:t>
            </a:r>
            <a:endParaRPr lang="ru-RU" dirty="0"/>
          </a:p>
        </p:txBody>
      </p:sp>
      <p:pic>
        <p:nvPicPr>
          <p:cNvPr id="4" name="Содержимое 3" descr="Изображение 3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628" y="785794"/>
            <a:ext cx="3675462" cy="2450308"/>
          </a:xfrm>
        </p:spPr>
      </p:pic>
      <p:pic>
        <p:nvPicPr>
          <p:cNvPr id="5" name="Рисунок 4" descr="Изображение 238.jpg"/>
          <p:cNvPicPr>
            <a:picLocks noChangeAspect="1"/>
          </p:cNvPicPr>
          <p:nvPr/>
        </p:nvPicPr>
        <p:blipFill>
          <a:blip r:embed="rId3" cstate="print"/>
          <a:srcRect t="29514"/>
          <a:stretch>
            <a:fillRect/>
          </a:stretch>
        </p:blipFill>
        <p:spPr>
          <a:xfrm>
            <a:off x="3857620" y="3714752"/>
            <a:ext cx="5082932" cy="2388489"/>
          </a:xfrm>
          <a:prstGeom prst="rect">
            <a:avLst/>
          </a:prstGeom>
        </p:spPr>
      </p:pic>
      <p:pic>
        <p:nvPicPr>
          <p:cNvPr id="6" name="Рисунок 5" descr="Изображение 24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786" y="1571612"/>
            <a:ext cx="4047081" cy="2698054"/>
          </a:xfrm>
          <a:prstGeom prst="rect">
            <a:avLst/>
          </a:prstGeom>
        </p:spPr>
      </p:pic>
      <p:pic>
        <p:nvPicPr>
          <p:cNvPr id="7" name="Рисунок 6" descr="Изображение 24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472" y="3571876"/>
            <a:ext cx="4511428" cy="30076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МЫ ЗА ЗДОРОВЫЙ ОБРАЗ ЖИЗНИ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2959220" cy="4495800"/>
          </a:xfrm>
        </p:spPr>
        <p:txBody>
          <a:bodyPr>
            <a:normAutofit fontScale="92500"/>
          </a:bodyPr>
          <a:lstStyle/>
          <a:p>
            <a:pPr algn="ctr"/>
            <a:r>
              <a:rPr lang="ru-RU" sz="2400" b="1" dirty="0" smtClean="0"/>
              <a:t>В рамках декады «Мы за здоровый образ жизни» совет старшеклассников принял участие в районном фестивале агитбригад  и выиграли в номинации «Самый креативный сюжет»</a:t>
            </a:r>
          </a:p>
          <a:p>
            <a:endParaRPr lang="ru-RU" dirty="0"/>
          </a:p>
        </p:txBody>
      </p:sp>
      <p:pic>
        <p:nvPicPr>
          <p:cNvPr id="4" name="Picture 4" descr="D:\Загрузки\IMG_2431.JPG"/>
          <p:cNvPicPr>
            <a:picLocks noChangeAspect="1" noChangeArrowheads="1"/>
          </p:cNvPicPr>
          <p:nvPr/>
        </p:nvPicPr>
        <p:blipFill>
          <a:blip r:embed="rId2" cstate="print"/>
          <a:srcRect t="16374" b="15789"/>
          <a:stretch>
            <a:fillRect/>
          </a:stretch>
        </p:blipFill>
        <p:spPr bwMode="auto">
          <a:xfrm>
            <a:off x="4357686" y="4500570"/>
            <a:ext cx="4071934" cy="2071702"/>
          </a:xfrm>
          <a:prstGeom prst="rect">
            <a:avLst/>
          </a:prstGeom>
          <a:noFill/>
        </p:spPr>
      </p:pic>
      <p:pic>
        <p:nvPicPr>
          <p:cNvPr id="5" name="Picture 5" descr="D:\Загрузки\IMG_2439.JPG"/>
          <p:cNvPicPr>
            <a:picLocks noChangeAspect="1" noChangeArrowheads="1"/>
          </p:cNvPicPr>
          <p:nvPr/>
        </p:nvPicPr>
        <p:blipFill>
          <a:blip r:embed="rId3" cstate="print"/>
          <a:srcRect l="18966" r="13792" b="17021"/>
          <a:stretch>
            <a:fillRect/>
          </a:stretch>
        </p:blipFill>
        <p:spPr bwMode="auto">
          <a:xfrm>
            <a:off x="5000628" y="1571612"/>
            <a:ext cx="2786082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b="1" dirty="0"/>
          </a:p>
        </p:txBody>
      </p:sp>
      <p:pic>
        <p:nvPicPr>
          <p:cNvPr id="5" name="Содержимое 4" descr="z077J94HLZ4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85852" y="1571612"/>
            <a:ext cx="6716954" cy="4904266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l="19566" t="21610" r="19853" b="6885"/>
          <a:stretch>
            <a:fillRect/>
          </a:stretch>
        </p:blipFill>
        <p:spPr bwMode="auto">
          <a:xfrm>
            <a:off x="0" y="0"/>
            <a:ext cx="5357850" cy="39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 l="27093" t="20999" r="25977" b="7605"/>
          <a:stretch>
            <a:fillRect/>
          </a:stretch>
        </p:blipFill>
        <p:spPr bwMode="auto">
          <a:xfrm>
            <a:off x="4786314" y="1142984"/>
            <a:ext cx="4357686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l="23539" t="21610" r="22833" b="8474"/>
          <a:stretch>
            <a:fillRect/>
          </a:stretch>
        </p:blipFill>
        <p:spPr bwMode="auto">
          <a:xfrm>
            <a:off x="1214414" y="0"/>
            <a:ext cx="7929586" cy="6461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l="21553" t="21610" r="20846" b="6885"/>
          <a:stretch>
            <a:fillRect/>
          </a:stretch>
        </p:blipFill>
        <p:spPr bwMode="auto">
          <a:xfrm>
            <a:off x="0" y="0"/>
            <a:ext cx="6813597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 l="9570" t="23750" r="36524" b="12500"/>
          <a:stretch>
            <a:fillRect/>
          </a:stretch>
        </p:blipFill>
        <p:spPr bwMode="auto">
          <a:xfrm>
            <a:off x="4357686" y="2786058"/>
            <a:ext cx="454261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214942" y="1600200"/>
            <a:ext cx="3551106" cy="4495800"/>
          </a:xfrm>
        </p:spPr>
        <p:txBody>
          <a:bodyPr/>
          <a:lstStyle/>
          <a:p>
            <a:r>
              <a:rPr lang="ru-RU" b="1" dirty="0" smtClean="0"/>
              <a:t>Детское объединение Шторм посетило с волонтерской </a:t>
            </a:r>
            <a:r>
              <a:rPr lang="ru-RU" b="1" dirty="0" smtClean="0"/>
              <a:t>ц</a:t>
            </a:r>
            <a:r>
              <a:rPr lang="ru-RU" b="1" dirty="0" smtClean="0"/>
              <a:t>елью </a:t>
            </a:r>
            <a:r>
              <a:rPr lang="ru-RU" b="1" dirty="0" err="1" smtClean="0"/>
              <a:t>котокафе</a:t>
            </a:r>
            <a:r>
              <a:rPr lang="ru-RU" b="1" dirty="0" smtClean="0"/>
              <a:t> «</a:t>
            </a:r>
            <a:r>
              <a:rPr lang="ru-RU" b="1" dirty="0" err="1" smtClean="0"/>
              <a:t>Мурррчим</a:t>
            </a:r>
            <a:r>
              <a:rPr lang="ru-RU" b="1" dirty="0" smtClean="0"/>
              <a:t>» </a:t>
            </a:r>
            <a:endParaRPr lang="ru-RU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71612"/>
            <a:ext cx="4855636" cy="3641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l="25525" t="21610" r="24819" b="6885"/>
          <a:stretch>
            <a:fillRect/>
          </a:stretch>
        </p:blipFill>
        <p:spPr bwMode="auto">
          <a:xfrm>
            <a:off x="2571736" y="0"/>
            <a:ext cx="6572264" cy="5593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425</TotalTime>
  <Words>409</Words>
  <Application>Microsoft Office PowerPoint</Application>
  <PresentationFormat>Экран (4:3)</PresentationFormat>
  <Paragraphs>58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Обычная</vt:lpstr>
      <vt:lpstr>В гимназии работает 42 бесплатных кружка.  </vt:lpstr>
      <vt:lpstr>Гимназисты вовлечены в проекты:</vt:lpstr>
      <vt:lpstr>Школьная республика «Планета имени Меня»</vt:lpstr>
      <vt:lpstr>Если    в    школе    работает самоуправление,  то   можно    увидеть…  </vt:lpstr>
      <vt:lpstr>Слайд 5</vt:lpstr>
      <vt:lpstr>Слайд 6</vt:lpstr>
      <vt:lpstr>Слайд 7</vt:lpstr>
      <vt:lpstr>Слайд 8</vt:lpstr>
      <vt:lpstr>СОЦИАЛЬНОЕ ПАРТНЕРСТВО</vt:lpstr>
      <vt:lpstr>Совет старшеклассников «Союз горячих сердец» </vt:lpstr>
      <vt:lpstr>Слайд 11</vt:lpstr>
      <vt:lpstr>Слайд 12</vt:lpstr>
      <vt:lpstr>5 октября – день самоуправления</vt:lpstr>
      <vt:lpstr>ЗОЛОТОЙ БАЛ ДЛЯ СТАРШЕКЛАССНИКОВ</vt:lpstr>
      <vt:lpstr>АКЦИЯ БЕССМЕРТНЫЙ ПОЛК</vt:lpstr>
      <vt:lpstr>1 место в I городском смотре-конкурсе паспортизированных музеев образовательных учреждений</vt:lpstr>
      <vt:lpstr>Выставки в Музее</vt:lpstr>
      <vt:lpstr>МЫ ЗА ЗДОРОВЫЙ ОБРАЗ ЖИЗНИ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School</dc:creator>
  <cp:lastModifiedBy>School</cp:lastModifiedBy>
  <cp:revision>41</cp:revision>
  <dcterms:created xsi:type="dcterms:W3CDTF">2019-02-13T11:30:51Z</dcterms:created>
  <dcterms:modified xsi:type="dcterms:W3CDTF">2019-02-15T10:59:37Z</dcterms:modified>
</cp:coreProperties>
</file>